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926080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</a:defRPr>
            </a:pPr>
            <a:r>
              <a:t>Legacy System Archival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92024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>
                <a:solidFill>
                  <a:srgbClr val="DDCCF5"/>
                </a:solidFill>
              </a:defRPr>
            </a:pPr>
            <a:r>
              <a:t>Do's and Don'ts Guide for Vendors and Project Teams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200400"/>
            <a:ext cx="1828800" cy="5486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356616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600" b="1">
                <a:solidFill>
                  <a:srgbClr val="333333"/>
                </a:solidFill>
              </a:defRPr>
            </a:pPr>
            <a:r>
              <a:t>FedEx Custom Critical - Data &amp; Analytics</a:t>
            </a:r>
          </a:p>
          <a:p>
            <a:pPr>
              <a:spcAft>
                <a:spcPts val="200"/>
              </a:spcAft>
              <a:defRPr sz="1400" b="0">
                <a:solidFill>
                  <a:srgbClr val="555555"/>
                </a:solidFill>
              </a:defRPr>
            </a:pPr>
          </a:p>
          <a:p>
            <a:pPr>
              <a:spcAft>
                <a:spcPts val="200"/>
              </a:spcAft>
              <a:defRPr sz="1400" b="0">
                <a:solidFill>
                  <a:srgbClr val="555555"/>
                </a:solidFill>
              </a:defRPr>
            </a:pPr>
            <a:r>
              <a:t>Applicable to: All legacy TNT/FedEx systems</a:t>
            </a:r>
          </a:p>
          <a:p>
            <a:pPr>
              <a:spcAft>
                <a:spcPts val="200"/>
              </a:spcAft>
              <a:defRPr sz="1400" b="0">
                <a:solidFill>
                  <a:srgbClr val="555555"/>
                </a:solidFill>
              </a:defRPr>
            </a:pPr>
            <a:r>
              <a:t>Databases, file-based systems, vendor-managed platforms</a:t>
            </a:r>
          </a:p>
          <a:p>
            <a:pPr>
              <a:spcAft>
                <a:spcPts val="200"/>
              </a:spcAft>
              <a:defRPr sz="1400" b="0">
                <a:solidFill>
                  <a:srgbClr val="555555"/>
                </a:solidFill>
              </a:defRPr>
            </a:pPr>
          </a:p>
          <a:p>
            <a:pPr>
              <a:spcAft>
                <a:spcPts val="200"/>
              </a:spcAft>
              <a:defRPr sz="1400" b="0">
                <a:solidFill>
                  <a:srgbClr val="555555"/>
                </a:solidFill>
              </a:defRPr>
            </a:pPr>
            <a:r>
              <a:t>April 2026</a:t>
            </a:r>
          </a:p>
          <a:p>
            <a:pPr>
              <a:spcAft>
                <a:spcPts val="200"/>
              </a:spcAft>
              <a:defRPr sz="1400" b="0">
                <a:solidFill>
                  <a:srgbClr val="555555"/>
                </a:solidFill>
              </a:defRPr>
            </a:pPr>
            <a:r>
              <a:t>Based on lessons learned from 6+ completed archival projects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4. Data Export &amp; Output Formats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868680"/>
            <a:ext cx="5394960" cy="411480"/>
          </a:xfrm>
          <a:prstGeom prst="roundRect">
            <a:avLst/>
          </a:prstGeom>
          <a:solidFill>
            <a:srgbClr val="0080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Export to multiple formats: Tab-delimited text (portable), Parquet (compressed, 22GB-&gt;650MB), SQLite (relational, queryable), CSV (Excel-ready), Excel (formatted delivery).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Use consistent filenames: Type_SheetName.txt or TableName.csv.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Provide two Excel views: per_year (audit-friendly) and per_type (analysis-friendly).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Create a Master_Index.xlsx or README with links to all files.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Extract non-database content: PDF payslips (1,676 in TAAVI), SEPA XML files, tax declarations, report templates, stored procedure source code.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Build a web viewer (Node.js + Express + better-sqlite3). Searchable tables, paginated grids, BLOB viewer, SQL runner. Proven across multiple projects.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868680"/>
            <a:ext cx="5394960" cy="411480"/>
          </a:xfrm>
          <a:prstGeom prst="round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DON'T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export the entire database at once. Work by type, year, and chunk.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use Excel as intermediate format. 1M row limit, slow writes, precision loss on large numbers.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forget NULL handling. NULLs = empty cells, not the string 'NULL'.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neglect number formatting. #,##0.00 for amounts, plain integer for IDs.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deliver only one format. SQLite + CSV + web viewer = maximum accessibility.</a:t>
            </a:r>
          </a:p>
        </p:txBody>
      </p:sp>
      <p:sp>
        <p:nvSpPr>
          <p:cNvPr id="9" name="Rectangle 8"/>
          <p:cNvSpPr/>
          <p:nvPr/>
        </p:nvSpPr>
        <p:spPr>
          <a:xfrm>
            <a:off x="5989320" y="868680"/>
            <a:ext cx="18288" cy="521208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10 / 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2194560"/>
            <a:ext cx="1097280" cy="109728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011680"/>
            <a:ext cx="8686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4D148C"/>
                </a:solidFill>
              </a:defRPr>
            </a:pPr>
            <a:r>
              <a:t>Validation &amp; Quality Assurance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301752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55555"/>
                </a:solidFill>
              </a:defRPr>
            </a:pPr>
            <a:r>
              <a:t>Row counts, encoding checks, BLOB verification, and sample testing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11 / 17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5. Validation &amp; Quality Assurance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868680"/>
            <a:ext cx="5394960" cy="411480"/>
          </a:xfrm>
          <a:prstGeom prst="roundRect">
            <a:avLst/>
          </a:prstGeom>
          <a:solidFill>
            <a:srgbClr val="0080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Verify row counts: exported rows must match source query count.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Spot-check 5 known records and verify every column against the original.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Verify column count matches specification (e.g., 140 for Import Main).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Verify character encoding: check diacritics (LV: ā,č,ē,ģ; EE: ä,ö,ü,õ; SI: č,š,ž; RO: ă,â,î,ș,ț).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Check for unknown/orphan records (NULL dates -&gt; *_Unknown files).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Document data gaps explicitly (backup 2003-2020, supplement 2022 = gap in 2021).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Keep extraction scripts, schema DDL, and pipeline code as part of the archival package.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Verify BLOBs: images open, PDFs readable, XML templates parse.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Test the web viewer with a non-technical user.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868680"/>
            <a:ext cx="5394960" cy="411480"/>
          </a:xfrm>
          <a:prstGeom prst="round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DON'T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assume extraction is correct because the query ran without errors. Always validate against sample data.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delete intermediate files (TXT, Parquet) after generating Excel.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lose the schema DDL file. It's the only DB documentation once the server is gone.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sign off without encoding verification. Correct row counts + garbled text = failed archival.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5989320" y="868680"/>
            <a:ext cx="18288" cy="521208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12 / 17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2194560"/>
            <a:ext cx="1097280" cy="109728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011680"/>
            <a:ext cx="8686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4D148C"/>
                </a:solidFill>
              </a:defRPr>
            </a:pPr>
            <a:r>
              <a:t>Vendor &amp; Stakeholder Engagement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301752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55555"/>
                </a:solidFill>
              </a:defRPr>
            </a:pPr>
            <a:r>
              <a:t>External vendors, business sign-off, and knowledge transfer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13 / 17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6. Vendor &amp; Stakeholder Engagement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868680"/>
            <a:ext cx="5394960" cy="411480"/>
          </a:xfrm>
          <a:prstGeom prst="roundRect">
            <a:avLst/>
          </a:prstGeom>
          <a:solidFill>
            <a:srgbClr val="0080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Identify all external vendors early who hold data. MICROSCOP: vendor (Mikrocop) held the 10-year archive, not FedEx.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Establish vendor contact through the business, not IT alone.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Request vendor data export capabilities and pricing upfront.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Get access to vendor portals for self-service verification.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Document vendor relationship: contracts, contacts, data formats, SLAs.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Brief business on what will be archived and what will be lost. They must sign off.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Schedule regular check-ins with stakeholders. Show sample output early.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Document knowledge transfer immediately. When the expert leaves, archival becomes exponentially harder.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868680"/>
            <a:ext cx="5394960" cy="411480"/>
          </a:xfrm>
          <a:prstGeom prst="round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DON'T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assume a vendor will cooperate on your timeline. MICROSCOP: 2+ months stalled waiting for contact.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skip the business stakeholder. They know audit queries and legally required reports.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rely on a single person's knowledge. If one person knows the system, document immediately.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assume active vendor processes can retire immediately. MICROSCOP was still receiving daily invoice files.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989320" y="868680"/>
            <a:ext cx="18288" cy="521208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14 / 17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8. Common Pitfalls - Real Project Lessons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005840"/>
          <a:ext cx="1124712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80"/>
                <a:gridCol w="2811780"/>
                <a:gridCol w="2811780"/>
                <a:gridCol w="2811780"/>
              </a:tblGrid>
              <a:tr h="365760"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Pitfall</a:t>
                      </a:r>
                    </a:p>
                  </a:txBody>
                  <a:tcPr>
                    <a:solidFill>
                      <a:srgbClr val="4D148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Project</a:t>
                      </a:r>
                    </a:p>
                  </a:txBody>
                  <a:tcPr>
                    <a:solidFill>
                      <a:srgbClr val="4D148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What Happened</a:t>
                      </a:r>
                    </a:p>
                  </a:txBody>
                  <a:tcPr>
                    <a:solidFill>
                      <a:srgbClr val="4D148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How to Avoid</a:t>
                      </a:r>
                    </a:p>
                  </a:txBody>
                  <a:tcPr>
                    <a:solidFill>
                      <a:srgbClr val="4D148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Custom DB collation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FINAWIN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Latvian UNICODE_LV caused all text = NULL via standard SQL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Test text extraction immediately; prepare fallback (raw binary parsing)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Incomplete backup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SEAGHA_A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Backup only contained data through 2020, missing 2021-2022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Verify date range after restore; locate supplementary exports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Data held by vendor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MICROSCOP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Vendor (Mikrocop) held full 10-year archive, not FedEx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Map complete data flow in planning; identify external data holders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Knowledge departure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MICROSCOP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Business contact moved departments; knowledge chain fragile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Document everything in the first meeting; don't defer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Encoding loss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TAAVI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FoxPro CP1257 encoding; default readers garbled Estonian names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Detect and specify encoding explicitly; verify diacritics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Active process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MICROSCOP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Invoice process still running - can't just archive and shut down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Understand full lifecycle before planning retirement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BLOBs ignored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FINAWIN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Photos, templates, audit logs in BLOBs would have been lost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Check for BLOB columns; extract and catalog them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Credential exposure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TAAVI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User tables contained SHA-512 hashed passwords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Flag credential tables; exclude from public outputs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15 / 17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9. Archival Project Checklist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914400"/>
            <a:ext cx="2720340" cy="36576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  Discovery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272034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Data source located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System type identified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Schema exported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Counts documented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Data size documented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Record types identified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Sample exports obtained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Date field identified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Data range verified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Data gaps documented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Encoding identified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Vendor dependencies found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Retention periods confirmed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Stakeholders briefed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60420" y="914400"/>
            <a:ext cx="2720340" cy="36576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  Development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60420" y="1371600"/>
            <a:ext cx="272034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Scripts written per data type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Encoding handled correctly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Scripts parameterized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Tested against samples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Column order verified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BLOB extraction planned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Output structure documented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63640" y="914400"/>
            <a:ext cx="2720340" cy="36576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  Extraction &amp; Validation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3640" y="1371600"/>
            <a:ext cx="272034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Full extraction executed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Output files have headers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Row counts verified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Encoding verified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BLOBs extracted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Intermediate formats created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Final formats created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5+ records spot-checked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Web viewer tested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66860" y="914400"/>
            <a:ext cx="2720340" cy="36576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  Delivery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66860" y="1371600"/>
            <a:ext cx="272034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Files on SharePoint/share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README included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Technical reference doc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Original files preserved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Scripts included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Web viewer included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Preset queries included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Stakeholders notified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Retention documented</a:t>
            </a:r>
          </a:p>
          <a:p>
            <a:pPr>
              <a:spcAft>
                <a:spcPts val="300"/>
              </a:spcAft>
              <a:defRPr sz="1000">
                <a:solidFill>
                  <a:srgbClr val="333333"/>
                </a:solidFill>
              </a:defRPr>
            </a:pPr>
            <a:r>
              <a:t>☐ Vendor contacts documented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16 / 17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10. Technology Quick Reference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005840"/>
          <a:ext cx="112471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80"/>
                <a:gridCol w="2811780"/>
                <a:gridCol w="2811780"/>
                <a:gridCol w="2811780"/>
              </a:tblGrid>
              <a:tr h="365760"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Database Type</a:t>
                      </a:r>
                    </a:p>
                  </a:txBody>
                  <a:tcPr>
                    <a:solidFill>
                      <a:srgbClr val="4D148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Extraction Tool</a:t>
                      </a:r>
                    </a:p>
                  </a:txBody>
                  <a:tcPr>
                    <a:solidFill>
                      <a:srgbClr val="4D148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Encoding Watch</a:t>
                      </a:r>
                    </a:p>
                  </a:txBody>
                  <a:tcPr>
                    <a:solidFill>
                      <a:srgbClr val="4D148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t>Output Format</a:t>
                      </a:r>
                    </a:p>
                  </a:txBody>
                  <a:tcPr>
                    <a:solidFill>
                      <a:srgbClr val="4D148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SQL Server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pyodbc, SSMS, sqlcmd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Windows-1252, UTF-8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TXT -&gt; Parquet -&gt; Excel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Firebird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fdb driver, raw binary parser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Custom collations (ICU)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SQLite + CSV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Visual FoxPro (DBF)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dbfread (Python)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CP1257, CP1250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SQLite + CSV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Vendor platform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Vendor API / export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EBCDIC, platform-specific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333333"/>
                          </a:solidFill>
                        </a:defRPr>
                      </a:pPr>
                      <a:r>
                        <a:t>PDF, CSV (vendor-dependent)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17 / 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1124712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500" b="0">
                <a:solidFill>
                  <a:srgbClr val="555555"/>
                </a:solidFill>
              </a:defRPr>
            </a:pPr>
            <a:r>
              <a:t>This guide covers the complete lifecycle of legacy system archival,</a:t>
            </a:r>
          </a:p>
          <a:p>
            <a:pPr>
              <a:spcAft>
                <a:spcPts val="400"/>
              </a:spcAft>
              <a:defRPr sz="1500" b="0">
                <a:solidFill>
                  <a:srgbClr val="555555"/>
                </a:solidFill>
              </a:defRPr>
            </a:pPr>
            <a:r>
              <a:t>based on lessons learned from 6+ FedEx/TNT archival projects.</a:t>
            </a:r>
          </a:p>
          <a:p>
            <a:pPr>
              <a:spcAft>
                <a:spcPts val="400"/>
              </a:spcAft>
              <a:defRPr sz="800" b="0">
                <a:solidFill>
                  <a:srgbClr val="333333"/>
                </a:solidFill>
              </a:defRPr>
            </a:pP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1.  Planning &amp; Scoping</a:t>
            </a: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2.  Database Access &amp; Setup</a:t>
            </a: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3.  Extraction Development</a:t>
            </a: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4.  Data Export &amp; Output Formats</a:t>
            </a: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5.  Validation &amp; Quality Assurance</a:t>
            </a: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6.  Vendor &amp; Stakeholder Engagement</a:t>
            </a: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7.  Delivery &amp; Handoff</a:t>
            </a: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8.  Common Pitfalls - Real Project Lessons</a:t>
            </a: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9.  Archival Checklist</a:t>
            </a:r>
          </a:p>
          <a:p>
            <a:pPr>
              <a:spcAft>
                <a:spcPts val="400"/>
              </a:spcAft>
              <a:defRPr sz="1600" b="1">
                <a:solidFill>
                  <a:srgbClr val="4D148C"/>
                </a:solidFill>
              </a:defRPr>
            </a:pPr>
            <a:r>
              <a:t>10. Technology Quick Reference</a:t>
            </a:r>
          </a:p>
          <a:p>
            <a:pPr>
              <a:spcAft>
                <a:spcPts val="400"/>
              </a:spcAft>
              <a:defRPr sz="800" b="0">
                <a:solidFill>
                  <a:srgbClr val="333333"/>
                </a:solidFill>
              </a:defRPr>
            </a:pPr>
          </a:p>
          <a:p>
            <a:pPr>
              <a:spcAft>
                <a:spcPts val="400"/>
              </a:spcAft>
              <a:defRPr sz="1200" b="0">
                <a:solidFill>
                  <a:srgbClr val="555555"/>
                </a:solidFill>
              </a:defRPr>
            </a:pPr>
            <a:r>
              <a:t>Projects referenced: SAGE, CHARISMA, FINAWIN, MICROSCOP, TAAVI, SEAGHA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2 / 17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2194560"/>
            <a:ext cx="1097280" cy="109728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011680"/>
            <a:ext cx="8686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4D148C"/>
                </a:solidFill>
              </a:defRPr>
            </a:pPr>
            <a:r>
              <a:t>Planning &amp; Scoping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301752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55555"/>
                </a:solidFill>
              </a:defRPr>
            </a:pPr>
            <a:r>
              <a:t>Inventory, scope, encoding, stakeholders, and regulatory requirements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3 / 17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1. Planning &amp; Scoping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868680"/>
            <a:ext cx="5394960" cy="411480"/>
          </a:xfrm>
          <a:prstGeom prst="roundRect">
            <a:avLst/>
          </a:prstGeom>
          <a:solidFill>
            <a:srgbClr val="0080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Inventory the data source: count tables, views, stored procedures, total size. For file-based systems (FoxPro, Firebird), count files and identify memo/index files.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Identify the system type and database technology early. Each has different tools: SQL Server (pyodbc), Firebird (fdb or raw binary), FoxPro (dbfread), Vendor-managed (engage vendor).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Identify the record types (declarations, payroll, HR, invoices). Each may have its own structure and output format.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Get sample exports early (Excel, CSV, PDF). These are your specification.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Identify the date field used for filtering. Customs = acceptance date. Payroll = pay period. HR = contract date.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Identify character encoding immediately. Latvian UNICODE_LV, Estonian CP1257, Slovenian EBCDIC, Romanian CP1250 all caused issues.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Map the complete data flow. Some data exists only at an external vendor.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Identify regulatory retention periods by country before starting. Belgium 7yr, Estonia 10yr, Latvia 75yr, Slovenia 10yr, Romania 50yr.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Engage business stakeholders early. They know which data matters for auditors.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868680"/>
            <a:ext cx="5394960" cy="411480"/>
          </a:xfrm>
          <a:prstGeom prst="round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DON'T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start extraction without a sample output file. You'll waste time guessing column order and join logic.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assume schema documentation is complete. Always verify against actual DDL.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underestimate size. 20 GB SQL Server = 5+ GB text output. 2 GB Firebird with BLOBs = hundreds of files.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plan to export everything in one query. Break down by type, sheet, and date range.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assume all data is in-house. Vendor-managed systems (MICROSCOP) may hold the authoritative archive externally.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assume someone knows the system. Legacy knowledge often left with departed employees. Document immediately.</a:t>
            </a:r>
          </a:p>
        </p:txBody>
      </p:sp>
      <p:sp>
        <p:nvSpPr>
          <p:cNvPr id="9" name="Rectangle 8"/>
          <p:cNvSpPr/>
          <p:nvPr/>
        </p:nvSpPr>
        <p:spPr>
          <a:xfrm>
            <a:off x="5989320" y="868680"/>
            <a:ext cx="18288" cy="521208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4 / 17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2194560"/>
            <a:ext cx="1097280" cy="109728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011680"/>
            <a:ext cx="8686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4D148C"/>
                </a:solidFill>
              </a:defRPr>
            </a:pPr>
            <a:r>
              <a:t>Database Access &amp; Setup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301752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55555"/>
                </a:solidFill>
              </a:defRPr>
            </a:pPr>
            <a:r>
              <a:t>Restore, verify, export schema, handle non-SQL databases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5 / 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2. Database Access &amp; Setup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868680"/>
            <a:ext cx="5394960" cy="411480"/>
          </a:xfrm>
          <a:prstGeom prst="roundRect">
            <a:avLst/>
          </a:prstGeom>
          <a:solidFill>
            <a:srgbClr val="0080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Restore the database backup on a separate server (DWH/staging), never on production.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Verify the data range immediately after restore. SEAGHA backup only had data through 2020 - supplementary exports were needed for 2021-2022.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Script the full schema (tables, views, stored procedures) to a .sql file early. This is your primary reference.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Use read-only access. Archival is extraction, not modification.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Use WITH (NOLOCK) hints for large read-only SQL Server queries.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For non-SQL databases, verify driver compatibility before committing. Firebird custom collations can cause all text to return NULL. FoxPro needs correct codepage.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Preserve the original data files (.bak, .fdb, .dbf) alongside extracted output.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868680"/>
            <a:ext cx="5394960" cy="411480"/>
          </a:xfrm>
          <a:prstGeom prst="round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DON'T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use INSERT, UPDATE, ALTER, or DELETE. This is SELECT/extraction only.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modify the source database. Treat it as read-only.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skip the schema export. You're blind once the server is decommissioned.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discard original database files after extraction.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assume a driver that connects is reading correctly. Verify text fields contain actual characters, not NULLs or garbled encoding.</a:t>
            </a:r>
          </a:p>
        </p:txBody>
      </p:sp>
      <p:sp>
        <p:nvSpPr>
          <p:cNvPr id="9" name="Rectangle 8"/>
          <p:cNvSpPr/>
          <p:nvPr/>
        </p:nvSpPr>
        <p:spPr>
          <a:xfrm>
            <a:off x="5989320" y="868680"/>
            <a:ext cx="18288" cy="521208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6 / 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2194560"/>
            <a:ext cx="1097280" cy="109728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011680"/>
            <a:ext cx="8686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4D148C"/>
                </a:solidFill>
              </a:defRPr>
            </a:pPr>
            <a:r>
              <a:t>Extraction Development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301752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55555"/>
                </a:solidFill>
              </a:defRPr>
            </a:pPr>
            <a:r>
              <a:t>Queries, encoding, BLOBs, parameterization, and testing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7 / 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4D148C"/>
                </a:solidFill>
              </a:defRPr>
            </a:pPr>
            <a:r>
              <a:t>3. Extraction Development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868680"/>
            <a:ext cx="5394960" cy="411480"/>
          </a:xfrm>
          <a:prstGeom prst="roundRect">
            <a:avLst/>
          </a:prstGeom>
          <a:solidFill>
            <a:srgbClr val="0080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Use existing database views as building blocks. They contain correct joins, transforms, and column aliases.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Preserve exact column order to match the expected template. Business users know data by column position.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Build parameterized queries with @StartDate/@EndDate and @AllRecords flag.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Add @TestMode with known record IDs for verification against sample data.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Handle data type conversions carefully: ISNUMERIC() before CAST, date checks (&lt;=1970 = NULL), string cleanup.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Handle character encoding explicitly. Use fallback chain: UTF-8 -&gt; CP1257 -&gt; CP1250 -&gt; Latin-1. Verify diacritics manually.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Extract BLOBs separately: photos, report templates, PDFs. Create metadata linking BLOBs to source rows.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+ Document each query: what output, how many columns, which source tables, output filename.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868680"/>
            <a:ext cx="5394960" cy="411480"/>
          </a:xfrm>
          <a:prstGeom prst="round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  DON'T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371600"/>
            <a:ext cx="53949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hardcode record ID ranges. Use date-based filtering.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skip columns, even if empty. Column structure is the contract with downstream consumers.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confuse column aliases in views with actual database column names.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ignore version/revision logic. Views often select MAX(SubID) WHERE Function='9' for the latest version.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mix header-level and detail-level data. Different join keys apply.</a:t>
            </a:r>
          </a:p>
          <a:p>
            <a:pPr>
              <a:spcBef>
                <a:spcPts val="200"/>
              </a:spcBef>
              <a:spcAft>
                <a:spcPts val="600"/>
              </a:spcAft>
              <a:defRPr sz="1200">
                <a:solidFill>
                  <a:srgbClr val="333333"/>
                </a:solidFill>
              </a:defRPr>
            </a:pPr>
            <a:r>
              <a:t>x  Don't ignore credential/password tables. Flag for review - exclude hashed passwords from public output.</a:t>
            </a:r>
          </a:p>
        </p:txBody>
      </p:sp>
      <p:sp>
        <p:nvSpPr>
          <p:cNvPr id="9" name="Rectangle 8"/>
          <p:cNvSpPr/>
          <p:nvPr/>
        </p:nvSpPr>
        <p:spPr>
          <a:xfrm>
            <a:off x="5989320" y="868680"/>
            <a:ext cx="18288" cy="521208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8 / 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4D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2194560"/>
            <a:ext cx="1097280" cy="109728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011680"/>
            <a:ext cx="8686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4D148C"/>
                </a:solidFill>
              </a:defRPr>
            </a:pPr>
            <a:r>
              <a:t>Data Export &amp; Output Formats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301752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55555"/>
                </a:solidFill>
              </a:defRPr>
            </a:pPr>
            <a:r>
              <a:t>Multi-format output, web viewers, and file organization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4572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55555"/>
                </a:solidFill>
              </a:defRPr>
            </a:pPr>
            <a:r>
              <a:t>FedEx Custom Critical - Data &amp; Analytics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4652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55555"/>
                </a:solidFill>
              </a:defRPr>
            </a:pPr>
            <a:r>
              <a:t>9 / 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